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7" r:id="rId2"/>
    <p:sldId id="258" r:id="rId3"/>
    <p:sldId id="259" r:id="rId4"/>
    <p:sldId id="263" r:id="rId5"/>
    <p:sldId id="262" r:id="rId6"/>
    <p:sldId id="261" r:id="rId7"/>
    <p:sldId id="260" r:id="rId8"/>
    <p:sldId id="264" r:id="rId9"/>
    <p:sldId id="265" r:id="rId10"/>
    <p:sldId id="274" r:id="rId11"/>
    <p:sldId id="266" r:id="rId12"/>
    <p:sldId id="267" r:id="rId13"/>
    <p:sldId id="268" r:id="rId14"/>
    <p:sldId id="269" r:id="rId15"/>
    <p:sldId id="272" r:id="rId16"/>
    <p:sldId id="271" r:id="rId17"/>
    <p:sldId id="270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44" y="-22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2BF5A9-529C-467A-A536-10406688C5DA}" type="datetimeFigureOut">
              <a:rPr lang="ru-RU" smtClean="0"/>
              <a:t>10.12.2014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6E0D27-A36B-4D16-9549-9A3078A2B7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43895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E0D27-A36B-4D16-9549-9A3078A2B788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29252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E0D27-A36B-4D16-9549-9A3078A2B788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85665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E0D27-A36B-4D16-9549-9A3078A2B788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19731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E0D27-A36B-4D16-9549-9A3078A2B788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87525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E0D27-A36B-4D16-9549-9A3078A2B788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87525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E0D27-A36B-4D16-9549-9A3078A2B788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87525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E0D27-A36B-4D16-9549-9A3078A2B788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87525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E0D27-A36B-4D16-9549-9A3078A2B788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875257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E0D27-A36B-4D16-9549-9A3078A2B788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875257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E0D27-A36B-4D16-9549-9A3078A2B788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87525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E0D27-A36B-4D16-9549-9A3078A2B788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29252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E0D27-A36B-4D16-9549-9A3078A2B788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02020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E0D27-A36B-4D16-9549-9A3078A2B788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02020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E0D27-A36B-4D16-9549-9A3078A2B788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02020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E0D27-A36B-4D16-9549-9A3078A2B788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02020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E0D27-A36B-4D16-9549-9A3078A2B788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02020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E0D27-A36B-4D16-9549-9A3078A2B788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84453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E0D27-A36B-4D16-9549-9A3078A2B788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23174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CBF9F7-8D0F-4481-8F13-26EEE021DFB1}" type="datetimeFigureOut">
              <a:rPr lang="ru-RU" smtClean="0"/>
              <a:t>10.12.2014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FD59C8-5246-4DFC-A6EE-465A9967A83C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CBF9F7-8D0F-4481-8F13-26EEE021DFB1}" type="datetimeFigureOut">
              <a:rPr lang="ru-RU" smtClean="0"/>
              <a:t>10.12.2014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FD59C8-5246-4DFC-A6EE-465A9967A8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CBF9F7-8D0F-4481-8F13-26EEE021DFB1}" type="datetimeFigureOut">
              <a:rPr lang="ru-RU" smtClean="0"/>
              <a:t>10.12.2014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FD59C8-5246-4DFC-A6EE-465A9967A8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CBF9F7-8D0F-4481-8F13-26EEE021DFB1}" type="datetimeFigureOut">
              <a:rPr lang="ru-RU" smtClean="0"/>
              <a:t>10.12.2014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FD59C8-5246-4DFC-A6EE-465A9967A8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CBF9F7-8D0F-4481-8F13-26EEE021DFB1}" type="datetimeFigureOut">
              <a:rPr lang="ru-RU" smtClean="0"/>
              <a:t>10.12.2014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FD59C8-5246-4DFC-A6EE-465A9967A83C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CBF9F7-8D0F-4481-8F13-26EEE021DFB1}" type="datetimeFigureOut">
              <a:rPr lang="ru-RU" smtClean="0"/>
              <a:t>10.12.2014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FD59C8-5246-4DFC-A6EE-465A9967A8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CBF9F7-8D0F-4481-8F13-26EEE021DFB1}" type="datetimeFigureOut">
              <a:rPr lang="ru-RU" smtClean="0"/>
              <a:t>10.12.2014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FD59C8-5246-4DFC-A6EE-465A9967A8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CBF9F7-8D0F-4481-8F13-26EEE021DFB1}" type="datetimeFigureOut">
              <a:rPr lang="ru-RU" smtClean="0"/>
              <a:t>10.12.2014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FD59C8-5246-4DFC-A6EE-465A9967A8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CBF9F7-8D0F-4481-8F13-26EEE021DFB1}" type="datetimeFigureOut">
              <a:rPr lang="ru-RU" smtClean="0"/>
              <a:t>10.12.2014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FD59C8-5246-4DFC-A6EE-465A9967A83C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CBF9F7-8D0F-4481-8F13-26EEE021DFB1}" type="datetimeFigureOut">
              <a:rPr lang="ru-RU" smtClean="0"/>
              <a:t>10.12.2014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FD59C8-5246-4DFC-A6EE-465A9967A8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CBF9F7-8D0F-4481-8F13-26EEE021DFB1}" type="datetimeFigureOut">
              <a:rPr lang="ru-RU" smtClean="0"/>
              <a:t>10.12.2014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FD59C8-5246-4DFC-A6EE-465A9967A83C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F9CBF9F7-8D0F-4481-8F13-26EEE021DFB1}" type="datetimeFigureOut">
              <a:rPr lang="ru-RU" smtClean="0"/>
              <a:t>10.12.2014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8AFD59C8-5246-4DFC-A6EE-465A9967A83C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2.gif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jp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20.pn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2.jpeg"/><Relationship Id="rId5" Type="http://schemas.openxmlformats.org/officeDocument/2006/relationships/image" Target="../media/image4.pn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2771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8651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/>
          <p:cNvPicPr>
            <a:picLocks noGrp="1" noChangeAspect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276872"/>
            <a:ext cx="4392488" cy="26185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899592" y="5157192"/>
            <a:ext cx="7416824" cy="1368152"/>
          </a:xfrm>
        </p:spPr>
        <p:txBody>
          <a:bodyPr/>
          <a:lstStyle/>
          <a:p>
            <a:pPr marL="118872" indent="0" algn="just">
              <a:buNone/>
            </a:pPr>
            <a:r>
              <a:rPr lang="ru-RU" b="1" dirty="0" smtClean="0"/>
              <a:t>	Упрощение </a:t>
            </a:r>
            <a:r>
              <a:rPr lang="ru-RU" b="1" dirty="0"/>
              <a:t>процедуры получения молодым специалистом сертификата на приобретение или строительство  жилого </a:t>
            </a:r>
            <a:r>
              <a:rPr lang="ru-RU" b="1" dirty="0" smtClean="0"/>
              <a:t>помещения.</a:t>
            </a:r>
            <a:endParaRPr lang="ru-RU" b="1" dirty="0"/>
          </a:p>
        </p:txBody>
      </p:sp>
      <p:pic>
        <p:nvPicPr>
          <p:cNvPr id="9218" name="Picture 2" descr="C:\Users\Пользователь\Desktop\Воробьёв Д.В\ipoteka-budet-dostu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0648"/>
            <a:ext cx="1872208" cy="14041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9219" name="Picture 3" descr="C:\Users\Пользователь\Desktop\Воробьёв Д.В\1387251966_zhil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1926" y="260648"/>
            <a:ext cx="3840426" cy="28803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569722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sz="quarter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23"/>
          <a:stretch/>
        </p:blipFill>
        <p:spPr>
          <a:xfrm>
            <a:off x="4644008" y="1556792"/>
            <a:ext cx="4104456" cy="26409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23528" y="4437112"/>
            <a:ext cx="8352928" cy="2016224"/>
          </a:xfrm>
        </p:spPr>
        <p:txBody>
          <a:bodyPr/>
          <a:lstStyle/>
          <a:p>
            <a:pPr marL="118872" indent="0" algn="just">
              <a:buNone/>
            </a:pPr>
            <a:r>
              <a:rPr lang="ru-RU" dirty="0" smtClean="0"/>
              <a:t>	</a:t>
            </a:r>
            <a:r>
              <a:rPr lang="ru-RU" b="1" dirty="0" smtClean="0"/>
              <a:t>Семьям</a:t>
            </a:r>
            <a:r>
              <a:rPr lang="ru-RU" b="1" dirty="0"/>
              <a:t>, в которых оба супруга являются молодыми специалистами, и есть один ребенок или более, предоставить право на безвозмездное получение в собственность участка земли  под строительство дома</a:t>
            </a:r>
          </a:p>
        </p:txBody>
      </p:sp>
      <p:pic>
        <p:nvPicPr>
          <p:cNvPr id="11266" name="Picture 2" descr="C:\Users\Пользователь\Desktop\Воробьёв Д.В\tmp2VgbWB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3"/>
            <a:ext cx="3672408" cy="27592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937398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/>
          <p:cNvPicPr>
            <a:picLocks noGrp="1" noChangeAspect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04664"/>
            <a:ext cx="7461033" cy="41764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95536" y="5013176"/>
            <a:ext cx="8291264" cy="1295096"/>
          </a:xfrm>
        </p:spPr>
        <p:txBody>
          <a:bodyPr/>
          <a:lstStyle/>
          <a:p>
            <a:pPr marL="118872" indent="0" algn="just">
              <a:buNone/>
            </a:pPr>
            <a:r>
              <a:rPr lang="ru-RU" b="1" dirty="0" smtClean="0"/>
              <a:t>	При </a:t>
            </a:r>
            <a:r>
              <a:rPr lang="ru-RU" b="1" dirty="0"/>
              <a:t>строительстве школ и детских садов предусмотреть возведение жилого помещения для молодых специалистов -  «учительской пристройки</a:t>
            </a:r>
            <a:r>
              <a:rPr lang="ru-RU" b="1" dirty="0" smtClean="0"/>
              <a:t>».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035891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/>
          <p:cNvPicPr>
            <a:picLocks noGrp="1" noChangeAspect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5" y="980728"/>
            <a:ext cx="3332087" cy="33876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7544" y="4941168"/>
            <a:ext cx="8136904" cy="1296144"/>
          </a:xfrm>
        </p:spPr>
        <p:txBody>
          <a:bodyPr/>
          <a:lstStyle/>
          <a:p>
            <a:pPr marL="118872" indent="0" algn="just">
              <a:buNone/>
            </a:pPr>
            <a:r>
              <a:rPr lang="ru-RU" b="1" dirty="0" smtClean="0"/>
              <a:t>	Считаю </a:t>
            </a:r>
            <a:r>
              <a:rPr lang="ru-RU" b="1" dirty="0"/>
              <a:t>целесообразным выделять социальное жилье и по истечении, скажем,  10 лет, делать это жилье собственностью учителя. </a:t>
            </a:r>
          </a:p>
        </p:txBody>
      </p:sp>
      <p:pic>
        <p:nvPicPr>
          <p:cNvPr id="12290" name="Picture 2" descr="C:\Users\Пользователь\Desktop\Воробьёв Д.В\obespechenie-zhil-e-molody-h-semej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234" y="620688"/>
            <a:ext cx="3929312" cy="27423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035891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1403648" y="332656"/>
            <a:ext cx="7416824" cy="1152128"/>
          </a:xfrm>
        </p:spPr>
        <p:txBody>
          <a:bodyPr>
            <a:noAutofit/>
          </a:bodyPr>
          <a:lstStyle/>
          <a:p>
            <a:pPr marL="118872" indent="0" algn="just">
              <a:buNone/>
            </a:pPr>
            <a:r>
              <a:rPr lang="ru-RU" b="1" dirty="0" smtClean="0"/>
              <a:t>	</a:t>
            </a:r>
            <a:r>
              <a:rPr lang="ru-RU" sz="2200" b="1" dirty="0" smtClean="0"/>
              <a:t>Закон Саратовской области «О </a:t>
            </a:r>
            <a:r>
              <a:rPr lang="ru-RU" sz="2200" b="1" dirty="0"/>
              <a:t>социальной поддержке молодых специалистов учреждений бюджетной сферы в Саратовской области» № 96-ЗСО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32656"/>
            <a:ext cx="864096" cy="1491429"/>
          </a:xfrm>
        </p:spPr>
      </p:pic>
      <p:sp>
        <p:nvSpPr>
          <p:cNvPr id="8" name="Объект 5"/>
          <p:cNvSpPr txBox="1">
            <a:spLocks/>
          </p:cNvSpPr>
          <p:nvPr/>
        </p:nvSpPr>
        <p:spPr>
          <a:xfrm>
            <a:off x="427948" y="5231508"/>
            <a:ext cx="8280920" cy="1152128"/>
          </a:xfrm>
          <a:prstGeom prst="rect">
            <a:avLst/>
          </a:prstGeom>
          <a:ln w="10795">
            <a:solidFill>
              <a:schemeClr val="bg1"/>
            </a:solidFill>
            <a:prstDash val="dash"/>
            <a:miter lim="800000"/>
          </a:ln>
        </p:spPr>
        <p:txBody>
          <a:bodyPr>
            <a:noAutofit/>
          </a:bodyPr>
          <a:lstStyle>
            <a:lvl1pPr marL="393192" indent="-274320" algn="l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Font typeface="Verdana"/>
              <a:buChar char="◦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3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18872" indent="0" algn="just">
              <a:buNone/>
            </a:pPr>
            <a:r>
              <a:rPr lang="ru-RU" b="1" dirty="0" smtClean="0"/>
              <a:t>Вводит денежную </a:t>
            </a:r>
            <a:r>
              <a:rPr lang="ru-RU" b="1" dirty="0"/>
              <a:t>выплату молодым специалистам один раз в год, в течение трех лет со дня трудоустройства.</a:t>
            </a:r>
            <a:r>
              <a:rPr lang="ru-RU" b="1" dirty="0" smtClean="0"/>
              <a:t>	</a:t>
            </a:r>
            <a:endParaRPr lang="ru-RU" sz="2200" b="1" dirty="0"/>
          </a:p>
        </p:txBody>
      </p:sp>
      <p:pic>
        <p:nvPicPr>
          <p:cNvPr id="13315" name="Picture 3" descr="C:\Users\Пользователь\Desktop\Воробьёв Д.В\27.06-dengi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665"/>
          <a:stretch/>
        </p:blipFill>
        <p:spPr bwMode="auto">
          <a:xfrm>
            <a:off x="2555776" y="2113460"/>
            <a:ext cx="3744416" cy="27085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041025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23528" y="5085184"/>
            <a:ext cx="8280920" cy="1594520"/>
          </a:xfrm>
        </p:spPr>
        <p:txBody>
          <a:bodyPr/>
          <a:lstStyle/>
          <a:p>
            <a:pPr marL="118872" indent="0" algn="just">
              <a:buNone/>
            </a:pPr>
            <a:r>
              <a:rPr lang="ru-RU" b="1" dirty="0" smtClean="0"/>
              <a:t>	Учителя</a:t>
            </a:r>
            <a:r>
              <a:rPr lang="ru-RU" b="1" dirty="0"/>
              <a:t>, отработавшие на селе 3 года, на льготных основаниях (вне конкурса) могли бы поступить в аспирантуру по </a:t>
            </a:r>
            <a:r>
              <a:rPr lang="ru-RU" b="1" dirty="0" smtClean="0"/>
              <a:t>специальности.</a:t>
            </a:r>
            <a:endParaRPr lang="ru-RU" b="1" dirty="0"/>
          </a:p>
        </p:txBody>
      </p:sp>
      <p:pic>
        <p:nvPicPr>
          <p:cNvPr id="14339" name="Picture 3" descr="C:\Users\Пользователь\Desktop\Воробьёв Д.В\3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924944"/>
            <a:ext cx="2423170" cy="1975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1" name="Picture 5" descr="C:\Users\Пользователь\Desktop\Воробьёв Д.В\aspiran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292484"/>
            <a:ext cx="4762500" cy="381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041025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844824"/>
            <a:ext cx="6951899" cy="46321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365" name="Picture 5" descr="C:\Users\Пользователь\Desktop\Воробьёв Д.В\logo (1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8262"/>
            <a:ext cx="7272808" cy="1437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3" descr="C:\Users\Пользователь\Desktop\Воробьёв Д.В\1969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8672" y="973635"/>
            <a:ext cx="3888432" cy="1244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5891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1025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8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132856"/>
            <a:ext cx="4320480" cy="28734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8" t="4898" r="12646" b="12278"/>
          <a:stretch/>
        </p:blipFill>
        <p:spPr bwMode="auto">
          <a:xfrm>
            <a:off x="5209426" y="4005064"/>
            <a:ext cx="3513717" cy="26122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9" name="Picture 5" descr="C:\Users\Пользователь\Desktop\Воробьёв Д.В\logo (1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30" y="226843"/>
            <a:ext cx="6516216" cy="1287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Объект 6"/>
          <p:cNvPicPr>
            <a:picLocks noGrp="1" noChangeAspect="1"/>
          </p:cNvPicPr>
          <p:nvPr>
            <p:ph sz="quarter" idx="2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8973" y="1700808"/>
            <a:ext cx="2634622" cy="19759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74204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422" y="260648"/>
            <a:ext cx="6357714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Всероссийский конкурс «Учитель года-2014»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46" t="15302" r="26388" b="-1644"/>
          <a:stretch/>
        </p:blipFill>
        <p:spPr>
          <a:xfrm>
            <a:off x="323528" y="3429000"/>
            <a:ext cx="2263514" cy="30238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5" name="Picture 3" descr="C:\Users\Пользователь\Desktop\Выступление Воробьёв Д.В\80831-1830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27" t="6285" r="18441"/>
          <a:stretch/>
        </p:blipFill>
        <p:spPr bwMode="auto">
          <a:xfrm>
            <a:off x="2771800" y="1628800"/>
            <a:ext cx="2602403" cy="30429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6" name="Picture 4" descr="C:\Users\Пользователь\Desktop\Воробьёв Д.В\pelican5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432" y="208608"/>
            <a:ext cx="2168537" cy="1916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4149080"/>
            <a:ext cx="3735588" cy="24921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8" name="Picture 6" descr="C:\Users\Пользователь\Documents\1. РАБОТА\.АЛУР  Ассоциация лучших учителей района\1-е Выступление АЛУР\Часть 1 начало\Презентация АЛУР начало\Для Выступление\apple-ipad-air-gallery_1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4293" y="1916832"/>
            <a:ext cx="2254978" cy="16912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235471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/>
          <p:cNvPicPr>
            <a:picLocks noGrp="1" noChangeAspect="1"/>
          </p:cNvPicPr>
          <p:nvPr>
            <p:ph sz="quarter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6" t="7444" r="5129" b="11883"/>
          <a:stretch/>
        </p:blipFill>
        <p:spPr>
          <a:xfrm>
            <a:off x="683568" y="1588811"/>
            <a:ext cx="4814569" cy="28132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099" name="Picture 3" descr="C:\Users\Пользователь\Desktop\Выступление Воробьёв Д.В\IMG_1237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694"/>
          <a:stretch/>
        </p:blipFill>
        <p:spPr bwMode="auto">
          <a:xfrm>
            <a:off x="3006052" y="137867"/>
            <a:ext cx="5451173" cy="12906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Пользователь\Desktop\Выступление Воробьёв Д.В\IMG_296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8821" y="1679681"/>
            <a:ext cx="2088231" cy="24185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102" name="Picture 6" descr="E:\Архив фото\ОТДЫХ и т.д\Таир 2014 и свадьба Светки Рог\Таир\IMG_296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9276" y="4436311"/>
            <a:ext cx="1455036" cy="21846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103" name="Picture 7" descr="E:\Архив фото\ОТДЫХ и т.д\Таир 2014 и свадьба Светки Рог\Таир\IMG_294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757094"/>
            <a:ext cx="2731021" cy="18199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104" name="Picture 8" descr="E:\Архив фото\ОТДЫХ и т.д\Таир 2014 и свадьба Светки Рог\IMG_1434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56" t="20956" r="29884" b="7891"/>
          <a:stretch/>
        </p:blipFill>
        <p:spPr bwMode="auto">
          <a:xfrm>
            <a:off x="4860032" y="4610344"/>
            <a:ext cx="1743215" cy="20026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37867"/>
            <a:ext cx="1126219" cy="11308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888308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1143000"/>
          </a:xfrm>
        </p:spPr>
        <p:txBody>
          <a:bodyPr/>
          <a:lstStyle/>
          <a:p>
            <a:r>
              <a:rPr lang="ru-RU" dirty="0" smtClean="0"/>
              <a:t>Путешествие в Казань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539552" y="2204864"/>
            <a:ext cx="4023360" cy="41148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547540"/>
            <a:ext cx="7200800" cy="48446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142" y="188640"/>
            <a:ext cx="1358900" cy="135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8308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/>
          <p:cNvPicPr>
            <a:picLocks noGrp="1" noChangeAspect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368" y="1563249"/>
            <a:ext cx="2520280" cy="1054176"/>
          </a:xfrm>
        </p:spPr>
      </p:pic>
      <p:pic>
        <p:nvPicPr>
          <p:cNvPr id="4" name="Объект 3"/>
          <p:cNvPicPr>
            <a:picLocks noGrp="1" noChangeAspect="1"/>
          </p:cNvPicPr>
          <p:nvPr>
            <p:ph sz="quarter" idx="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228653"/>
            <a:ext cx="1403871" cy="14001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46" name="Picture 2" descr="C:\Users\Пользователь\Desktop\Воробьёв Д.В\logo (1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9866"/>
            <a:ext cx="5148064" cy="1017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Пользователь\Desktop\Воробьёв Д.В\49xnvPR7YXo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494883"/>
            <a:ext cx="2499373" cy="22120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148" name="Picture 4" descr="C:\Users\Пользователь\Desktop\Воробьёв Д.В\vnfetX9TrWU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200" r="36895" b="1876"/>
          <a:stretch/>
        </p:blipFill>
        <p:spPr bwMode="auto">
          <a:xfrm>
            <a:off x="467544" y="3068960"/>
            <a:ext cx="3810307" cy="25319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149" name="Picture 5" descr="C:\Users\Пользователь\Desktop\Выступление Воробьёв Д.В\IMG_2961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973" b="16848"/>
          <a:stretch/>
        </p:blipFill>
        <p:spPr bwMode="auto">
          <a:xfrm>
            <a:off x="4572000" y="1914576"/>
            <a:ext cx="3750940" cy="23087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888308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260648"/>
            <a:ext cx="617788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Региональный клуб </a:t>
            </a:r>
            <a:br>
              <a:rPr lang="ru-RU" dirty="0" smtClean="0"/>
            </a:br>
            <a:r>
              <a:rPr lang="ru-RU" dirty="0" smtClean="0"/>
              <a:t>«Молодость»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203848" y="2204864"/>
            <a:ext cx="4968552" cy="2808312"/>
          </a:xfrm>
        </p:spPr>
        <p:txBody>
          <a:bodyPr>
            <a:normAutofit/>
          </a:bodyPr>
          <a:lstStyle/>
          <a:p>
            <a:pPr marL="118872" indent="0">
              <a:buNone/>
            </a:pPr>
            <a:r>
              <a:rPr lang="ru-RU" sz="3200" i="1" dirty="0" smtClean="0">
                <a:latin typeface="Mistral" pitchFamily="66" charset="0"/>
              </a:rPr>
              <a:t>Почему молодежь </a:t>
            </a:r>
            <a:r>
              <a:rPr lang="ru-RU" sz="3200" i="1" dirty="0">
                <a:latin typeface="Mistral" pitchFamily="66" charset="0"/>
              </a:rPr>
              <a:t>не закрепляется на селе, и что нужно предпринять для закрепления молодых </a:t>
            </a:r>
            <a:r>
              <a:rPr lang="ru-RU" sz="3200" i="1" dirty="0" smtClean="0">
                <a:latin typeface="Mistral" pitchFamily="66" charset="0"/>
              </a:rPr>
              <a:t>специалистов в образовательных учреждениях?</a:t>
            </a:r>
            <a:endParaRPr lang="ru-RU" sz="3200" i="1" dirty="0">
              <a:latin typeface="Mistral" pitchFamily="66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772816"/>
            <a:ext cx="2520280" cy="3360373"/>
          </a:xfrm>
        </p:spPr>
      </p:pic>
    </p:spTree>
    <p:extLst>
      <p:ext uri="{BB962C8B-B14F-4D97-AF65-F5344CB8AC3E}">
        <p14:creationId xmlns:p14="http://schemas.microsoft.com/office/powerpoint/2010/main" val="888308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6" name="Picture 4" descr="C:\Users\Пользователь\Desktop\Воробьёв Д.В\_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05975"/>
            <a:ext cx="8244407" cy="66353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2984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7" y="4780940"/>
            <a:ext cx="2973016" cy="1143000"/>
          </a:xfrm>
        </p:spPr>
        <p:txBody>
          <a:bodyPr/>
          <a:lstStyle/>
          <a:p>
            <a:r>
              <a:rPr lang="ru-RU" dirty="0" smtClean="0"/>
              <a:t>Ипотека</a:t>
            </a:r>
            <a:endParaRPr lang="ru-RU" dirty="0"/>
          </a:p>
        </p:txBody>
      </p:sp>
      <p:pic>
        <p:nvPicPr>
          <p:cNvPr id="10242" name="Picture 2" descr="C:\Users\Пользователь\Desktop\Воробьёв Д.В\1370942140_mortgage_balancin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780940"/>
            <a:ext cx="3456384" cy="17106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Пользователь\Desktop\Воробьёв Д.В\20120508_ipoteka800x600_origina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404664"/>
            <a:ext cx="5781665" cy="39604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05299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154</TotalTime>
  <Words>67</Words>
  <Application>Microsoft Office PowerPoint</Application>
  <PresentationFormat>Экран (4:3)</PresentationFormat>
  <Paragraphs>30</Paragraphs>
  <Slides>18</Slides>
  <Notes>18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Солнцестояние</vt:lpstr>
      <vt:lpstr>Презентация PowerPoint</vt:lpstr>
      <vt:lpstr>Презентация PowerPoint</vt:lpstr>
      <vt:lpstr>Всероссийский конкурс «Учитель года-2014»</vt:lpstr>
      <vt:lpstr>Презентация PowerPoint</vt:lpstr>
      <vt:lpstr>Путешествие в Казань</vt:lpstr>
      <vt:lpstr>Презентация PowerPoint</vt:lpstr>
      <vt:lpstr>Региональный клуб  «Молодость»</vt:lpstr>
      <vt:lpstr>Презентация PowerPoint</vt:lpstr>
      <vt:lpstr>Ипотека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18</cp:revision>
  <dcterms:created xsi:type="dcterms:W3CDTF">2014-12-08T17:09:49Z</dcterms:created>
  <dcterms:modified xsi:type="dcterms:W3CDTF">2014-12-10T07:47:07Z</dcterms:modified>
</cp:coreProperties>
</file>